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72" r:id="rId7"/>
    <p:sldId id="267" r:id="rId8"/>
    <p:sldId id="269" r:id="rId9"/>
    <p:sldId id="268" r:id="rId10"/>
    <p:sldId id="273" r:id="rId11"/>
    <p:sldId id="274" r:id="rId12"/>
    <p:sldId id="275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7E327B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6" d="100"/>
          <a:sy n="86" d="100"/>
        </p:scale>
        <p:origin x="-533" y="-2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46D2DB-8D62-44DC-A2D3-423BF1CD3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88CA66E-BF30-4A18-BF94-DADE3FE22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A5D69B8-509E-44FF-B477-0CA5A0209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A6EA79-98BA-4ECF-BA1B-077BB47DA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1234F35-BC79-4D0B-85E3-EFA4ACC71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43596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13BDF9-D07F-49FB-9504-1698C1A06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321B830-713A-45D3-8391-D993D27067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8C7A0EB-47A7-40C3-9C24-92F64D0E0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AED7E06-ECBB-4534-9708-E031D9E1D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43B8348-2DD4-4197-B1CA-7F62DB053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85214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6D0D5F0-A6B5-4472-A81A-13D21EA37F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0E02F3D-8B8C-44BC-B8D8-6BD300CBA0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C38D0D7-5FC0-4363-9D21-1A829C0AF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1073668-8C1B-4B4A-AE0E-345E3C257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B6E2EF9-BEFF-4D58-B580-69864426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F1A0B2-E41C-4FED-9ED3-40C6C73BD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18CE01-CF15-4D03-9DE5-D4EA9BD0F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265A946-82C8-4410-9476-58D3070F0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544E652-312A-44D5-9561-C61C9D6E0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26F9983-6B32-4807-826E-280E15666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31894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A1AC23-B26A-4090-8361-1851F1E8C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7228ED4-C5A2-4E86-BA8F-CBD11F079A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8B0293F-3671-4938-BECC-2A4871B4F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E5BAB9A-F6DE-46A9-A026-25717B8DF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58AFFE0-B8BB-403D-9A25-20343F23D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15137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8A3CDE-AD54-44EB-9F97-2219527B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9E71CA7-C5C0-4ADF-8A74-2DD371B5C3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A6408EA-CCE4-4409-95DF-321DF8CCCC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FD3F515-8CB1-4BC4-AF60-1190566A2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33C352F-77AE-4B6C-962A-EF90991D6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288C6F9-D803-4BA6-AB2A-56FB0FF52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08148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E0D4FE-D954-4605-9D25-7425DCD99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E9C0556-A652-42FA-80C0-EEFFC2933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EBA7ABB-5E4B-4B69-8422-BA38144807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8C6AA42-0962-42FD-A009-B272BF5072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2DCD1209-0565-4335-9F2E-CB0A7BD083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828476E-FE3A-4068-9D29-D3FC7B559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2F2DFE6-D20C-401B-95C3-CF39B1EE1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0098D8A-AB4D-4E50-B9D4-A84120ABF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76534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80364C-8DB3-47A8-BB73-564C129E5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C4770A4-2757-4345-B3B4-93620AFCF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3B42834-584A-4C13-8086-FFAD67A90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09209C6-BF28-4A2D-A12B-94CE4DC4F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03976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DDEBB05-6288-4AD8-BF1C-D369B0482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A467CC3-B439-4E02-A1BB-3F996B975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FC557D0-3EF0-4C28-824E-4314A10AC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18751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D6F6EE-FAB4-4EA2-989D-CC0C2B2DC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9165165-C951-4916-9E31-B4C1CAFD2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487288E-C7E5-428F-AC6C-B231F99AEE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20847FB-51DB-4339-A825-C23A9F7BA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557A910-F116-4DAC-A3DB-828EFF9E3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D5A180E-365B-4F69-AE49-2B9D0CF95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04362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5BAD48-EFED-473A-BD59-24AB40CFD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156B445-8A8C-49ED-A34C-F51A1836C4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F4D7DDB-03B2-463A-B07A-0B06D0A328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9F3AB91-018E-455C-848E-622F6DA19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340B579-0D46-4C04-85CF-FF3F5D90E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3D3C061-53DF-4A13-BC82-9FE1938ED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71538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2672D338-3FE5-491C-A904-9EEB04BBC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AC08E62-3ACD-4515-A759-D41741268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D124914-A0EE-4A42-92C8-753942C907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65EBD6F-4C40-4866-866D-C5EA6E0213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C50F495-80EE-4A18-8C1D-E9BE31C86A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83204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0728700-AAF6-417B-BEFB-1B91E0518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8665" y="3053443"/>
            <a:ext cx="11772900" cy="39604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FE79D66-1F3B-4F94-902A-64A113732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06" y="1894701"/>
            <a:ext cx="4310743" cy="23174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DC42448-4B43-496C-A7FA-D061D1D44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8665" y="-294359"/>
            <a:ext cx="7399565" cy="338616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xmlns="" id="{43DCCCAF-FCC9-417C-AE4E-4A6AC05184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298222" y="-559682"/>
            <a:ext cx="9144000" cy="2387600"/>
          </a:xfrm>
        </p:spPr>
        <p:txBody>
          <a:bodyPr>
            <a:normAutofit/>
          </a:bodyPr>
          <a:lstStyle/>
          <a:p>
            <a:r>
              <a:rPr lang="en-GB" sz="7200" b="1" dirty="0">
                <a:solidFill>
                  <a:srgbClr val="7E327B"/>
                </a:solidFill>
                <a:latin typeface="Ubuntu" pitchFamily="34" charset="0"/>
              </a:rPr>
              <a:t>Project </a:t>
            </a:r>
            <a:r>
              <a:rPr lang="en-GB" sz="7200" b="1" dirty="0" smtClean="0">
                <a:solidFill>
                  <a:srgbClr val="7E327B"/>
                </a:solidFill>
                <a:latin typeface="Ubuntu" pitchFamily="34" charset="0"/>
              </a:rPr>
              <a:t>Maarii</a:t>
            </a:r>
            <a:endParaRPr lang="en-GB" sz="7200" b="1" dirty="0">
              <a:solidFill>
                <a:srgbClr val="7E327B"/>
              </a:solidFill>
              <a:latin typeface="Ubuntu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298222" y="2705894"/>
            <a:ext cx="9144000" cy="1655762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7E327B"/>
                </a:solidFill>
                <a:latin typeface="Ubuntu" pitchFamily="34" charset="0"/>
              </a:rPr>
              <a:t>Group 6</a:t>
            </a:r>
          </a:p>
          <a:p>
            <a:endParaRPr lang="en-US" dirty="0">
              <a:solidFill>
                <a:srgbClr val="7E327B"/>
              </a:solidFill>
              <a:latin typeface="Eras Bold ITC" panose="020B09070305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8ECF627-8CB3-4C2A-B898-10CE36D2F4C1}"/>
              </a:ext>
            </a:extLst>
          </p:cNvPr>
          <p:cNvSpPr/>
          <p:nvPr/>
        </p:nvSpPr>
        <p:spPr>
          <a:xfrm>
            <a:off x="828947" y="4629619"/>
            <a:ext cx="962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Charlie Crewe, George Flude, Alex </a:t>
            </a:r>
            <a:r>
              <a:rPr lang="en-US" sz="3600" b="1" dirty="0" err="1">
                <a:solidFill>
                  <a:srgbClr val="7E327B"/>
                </a:solidFill>
                <a:latin typeface="Ubuntu" pitchFamily="34" charset="0"/>
              </a:rPr>
              <a:t>Polley</a:t>
            </a: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 and </a:t>
            </a:r>
            <a:r>
              <a:rPr lang="en-US" sz="3600" b="1" dirty="0" err="1">
                <a:solidFill>
                  <a:srgbClr val="7E327B"/>
                </a:solidFill>
                <a:latin typeface="Ubuntu" pitchFamily="34" charset="0"/>
              </a:rPr>
              <a:t>Callum</a:t>
            </a: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 Walsh.</a:t>
            </a:r>
          </a:p>
        </p:txBody>
      </p:sp>
    </p:spTree>
    <p:extLst>
      <p:ext uri="{BB962C8B-B14F-4D97-AF65-F5344CB8AC3E}">
        <p14:creationId xmlns:p14="http://schemas.microsoft.com/office/powerpoint/2010/main" xmlns="" val="40156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5D83E1D-25F3-4A47-84C9-99E74D94A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372" y="800100"/>
            <a:ext cx="12139179" cy="66130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7891DD2-4970-42D4-9971-FC8322C09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8991"/>
            <a:ext cx="7625443" cy="3489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15CB3F-F892-4D3F-8FB1-B73976B7B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rgbClr val="7E327B"/>
                </a:solidFill>
                <a:latin typeface="Ubuntu" pitchFamily="34" charset="0"/>
              </a:rPr>
              <a:t>Player Experience</a:t>
            </a:r>
            <a:r>
              <a:rPr lang="en-US" b="1" dirty="0">
                <a:latin typeface="Ubuntu" pitchFamily="34" charset="0"/>
              </a:rPr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43BFBD5-2C2B-4A1A-A53F-6D1B43FE4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962377"/>
            <a:ext cx="10515600" cy="48006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Actions need to be easy</a:t>
            </a:r>
          </a:p>
          <a:p>
            <a:pPr lvl="1"/>
            <a:r>
              <a:rPr lang="en-US" sz="3200" b="1" dirty="0">
                <a:solidFill>
                  <a:srgbClr val="7E327B"/>
                </a:solidFill>
                <a:latin typeface="Ubuntu" pitchFamily="34" charset="0"/>
              </a:rPr>
              <a:t>Single input</a:t>
            </a:r>
          </a:p>
          <a:p>
            <a:pPr lvl="1"/>
            <a:endParaRPr lang="en-US" sz="3600" b="1" dirty="0">
              <a:solidFill>
                <a:srgbClr val="7E327B"/>
              </a:solidFill>
              <a:latin typeface="Ubuntu" pitchFamily="34" charset="0"/>
            </a:endParaRPr>
          </a:p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Challenge by providing systems to manage</a:t>
            </a:r>
          </a:p>
          <a:p>
            <a:endParaRPr lang="en-US" sz="3600" b="1" dirty="0">
              <a:solidFill>
                <a:srgbClr val="7E327B"/>
              </a:solidFill>
              <a:latin typeface="Ubuntu" pitchFamily="34" charset="0"/>
            </a:endParaRPr>
          </a:p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Enjoying the feeling of creation and bringing something to </a:t>
            </a:r>
            <a:r>
              <a:rPr lang="en-US" sz="3600" b="1" dirty="0" smtClean="0">
                <a:solidFill>
                  <a:srgbClr val="7E327B"/>
                </a:solidFill>
                <a:latin typeface="Ubuntu" pitchFamily="34" charset="0"/>
              </a:rPr>
              <a:t>life</a:t>
            </a:r>
          </a:p>
        </p:txBody>
      </p:sp>
    </p:spTree>
    <p:extLst>
      <p:ext uri="{BB962C8B-B14F-4D97-AF65-F5344CB8AC3E}">
        <p14:creationId xmlns:p14="http://schemas.microsoft.com/office/powerpoint/2010/main" xmlns="" val="217003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7891DD2-4970-42D4-9971-FC8322C09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8991"/>
            <a:ext cx="7625443" cy="3489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15CB3F-F892-4D3F-8FB1-B73976B7B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>
                <a:solidFill>
                  <a:srgbClr val="7E327B"/>
                </a:solidFill>
                <a:latin typeface="Ubuntu" pitchFamily="34" charset="0"/>
              </a:rPr>
              <a:t>Concepts</a:t>
            </a:r>
            <a:endParaRPr lang="en-US" b="1" dirty="0">
              <a:latin typeface="Ubuntu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5D83E1D-25F3-4A47-84C9-99E74D94A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372" y="800100"/>
            <a:ext cx="12139179" cy="6613072"/>
          </a:xfrm>
          <a:prstGeom prst="rect">
            <a:avLst/>
          </a:prstGeom>
        </p:spPr>
      </p:pic>
      <p:pic>
        <p:nvPicPr>
          <p:cNvPr id="1030" name="Picture 6" descr="C:\Users\Games\Desktop\pop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21449" y="0"/>
            <a:ext cx="3575226" cy="5056520"/>
          </a:xfrm>
          <a:prstGeom prst="rect">
            <a:avLst/>
          </a:prstGeom>
          <a:noFill/>
        </p:spPr>
      </p:pic>
      <p:pic>
        <p:nvPicPr>
          <p:cNvPr id="7" name="Picture 6" descr="Alpac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24793"/>
            <a:ext cx="4312443" cy="4652282"/>
          </a:xfrm>
          <a:prstGeom prst="rect">
            <a:avLst/>
          </a:prstGeom>
        </p:spPr>
      </p:pic>
      <p:pic>
        <p:nvPicPr>
          <p:cNvPr id="1029" name="Picture 5" descr="C:\Users\Games\Desktop\cat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70945" y="2292350"/>
            <a:ext cx="3376318" cy="4775200"/>
          </a:xfrm>
          <a:prstGeom prst="rect">
            <a:avLst/>
          </a:prstGeom>
          <a:noFill/>
        </p:spPr>
      </p:pic>
      <p:pic>
        <p:nvPicPr>
          <p:cNvPr id="1026" name="Picture 2" descr="C:\Users\Games\Documents\GitHub\level-6-level-6-group-6\Concepts\Art\cat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532123" y="3095624"/>
            <a:ext cx="2659877" cy="37623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262593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5D83E1D-25F3-4A47-84C9-99E74D94A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372" y="800100"/>
            <a:ext cx="12139179" cy="66130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7891DD2-4970-42D4-9971-FC8322C09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8991"/>
            <a:ext cx="7625443" cy="3489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15CB3F-F892-4D3F-8FB1-B73976B7B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>
                <a:solidFill>
                  <a:srgbClr val="7E327B"/>
                </a:solidFill>
                <a:latin typeface="Ubuntu" pitchFamily="34" charset="0"/>
              </a:rPr>
              <a:t>Concepts</a:t>
            </a:r>
            <a:endParaRPr lang="en-US" b="1" dirty="0">
              <a:latin typeface="Ubuntu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43BFBD5-2C2B-4A1A-A53F-6D1B43FE4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962377"/>
            <a:ext cx="10515600" cy="4800600"/>
          </a:xfrm>
        </p:spPr>
        <p:txBody>
          <a:bodyPr>
            <a:normAutofit/>
          </a:bodyPr>
          <a:lstStyle/>
          <a:p>
            <a:endParaRPr lang="en-US" sz="3200" b="1" dirty="0">
              <a:solidFill>
                <a:srgbClr val="7E327B"/>
              </a:solidFill>
              <a:latin typeface="Ubuntu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8058150" y="57150"/>
            <a:ext cx="4133850" cy="6800849"/>
            <a:chOff x="8635998" y="57151"/>
            <a:chExt cx="3556002" cy="5981700"/>
          </a:xfrm>
        </p:grpSpPr>
        <p:pic>
          <p:nvPicPr>
            <p:cNvPr id="2050" name="Picture 2" descr="C:\Users\Games\Desktop\pastel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635998" y="4038601"/>
              <a:ext cx="3556001" cy="2000250"/>
            </a:xfrm>
            <a:prstGeom prst="rect">
              <a:avLst/>
            </a:prstGeom>
            <a:noFill/>
          </p:spPr>
        </p:pic>
        <p:pic>
          <p:nvPicPr>
            <p:cNvPr id="2051" name="Picture 3" descr="C:\Users\Games\Desktop\bleior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652935" y="57151"/>
              <a:ext cx="3539065" cy="1990724"/>
            </a:xfrm>
            <a:prstGeom prst="rect">
              <a:avLst/>
            </a:prstGeom>
            <a:noFill/>
          </p:spPr>
        </p:pic>
        <p:pic>
          <p:nvPicPr>
            <p:cNvPr id="2052" name="Picture 4" descr="C:\Users\Games\Documents\GitHub\level-6-level-6-group-6\Concepts\Art\beach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8656823" y="2049463"/>
              <a:ext cx="3535177" cy="1989137"/>
            </a:xfrm>
            <a:prstGeom prst="rect">
              <a:avLst/>
            </a:prstGeom>
            <a:noFill/>
          </p:spPr>
        </p:pic>
      </p:grpSp>
      <p:pic>
        <p:nvPicPr>
          <p:cNvPr id="2053" name="Picture 5" descr="C:\Users\Games\Desktop\pasdtel2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0199" y="2263805"/>
            <a:ext cx="7409897" cy="41680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262593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5D83E1D-25F3-4A47-84C9-99E74D94A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372" y="800100"/>
            <a:ext cx="12139179" cy="66130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7891DD2-4970-42D4-9971-FC8322C09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8991"/>
            <a:ext cx="7625443" cy="3489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15CB3F-F892-4D3F-8FB1-B73976B7B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rgbClr val="7E327B"/>
                </a:solidFill>
                <a:latin typeface="Ubuntu" pitchFamily="34" charset="0"/>
              </a:rPr>
              <a:t>Platform</a:t>
            </a:r>
            <a:endParaRPr lang="en-US" b="1" dirty="0">
              <a:latin typeface="Ubuntu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43BFBD5-2C2B-4A1A-A53F-6D1B43FE4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962377"/>
            <a:ext cx="10515600" cy="48006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Tablet</a:t>
            </a:r>
          </a:p>
          <a:p>
            <a:pPr lvl="1"/>
            <a:r>
              <a:rPr lang="en-US" sz="3200" b="1" dirty="0">
                <a:solidFill>
                  <a:srgbClr val="7E327B"/>
                </a:solidFill>
                <a:latin typeface="Ubuntu" pitchFamily="34" charset="0"/>
              </a:rPr>
              <a:t>Screen size suitable for psychographic</a:t>
            </a:r>
          </a:p>
          <a:p>
            <a:pPr lvl="1"/>
            <a:endParaRPr lang="en-US" sz="3200" b="1" dirty="0">
              <a:solidFill>
                <a:srgbClr val="7E327B"/>
              </a:solidFill>
              <a:latin typeface="Ubuntu" pitchFamily="34" charset="0"/>
            </a:endParaRPr>
          </a:p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Mobile Devices</a:t>
            </a:r>
          </a:p>
          <a:p>
            <a:pPr lvl="1"/>
            <a:r>
              <a:rPr lang="en-US" sz="3200" b="1" dirty="0">
                <a:solidFill>
                  <a:srgbClr val="7E327B"/>
                </a:solidFill>
                <a:latin typeface="Ubuntu" pitchFamily="34" charset="0"/>
              </a:rPr>
              <a:t>Provides the means to play on-the-go</a:t>
            </a:r>
          </a:p>
        </p:txBody>
      </p:sp>
    </p:spTree>
    <p:extLst>
      <p:ext uri="{BB962C8B-B14F-4D97-AF65-F5344CB8AC3E}">
        <p14:creationId xmlns:p14="http://schemas.microsoft.com/office/powerpoint/2010/main" xmlns="" val="2262593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22EAFC1-C707-46DB-A380-C44B3204D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006"/>
            <a:ext cx="11772900" cy="3960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EE678B5-31F7-4BF6-A120-0F8A349D9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-163286"/>
            <a:ext cx="5393871" cy="29613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BFBAE2-8EFD-4375-81B9-911674A4D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rgbClr val="7E327B"/>
                </a:solidFill>
                <a:latin typeface="Ubuntu" pitchFamily="34" charset="0"/>
              </a:rPr>
              <a:t>Our brief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23CDAC0-F0A5-427F-B0BD-399D03CF4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Use coercive </a:t>
            </a:r>
            <a:r>
              <a:rPr lang="en-US" sz="3600" b="1" dirty="0" err="1">
                <a:solidFill>
                  <a:srgbClr val="7E327B"/>
                </a:solidFill>
                <a:latin typeface="Ubuntu" pitchFamily="34" charset="0"/>
              </a:rPr>
              <a:t>monetisation</a:t>
            </a: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 techniques to generate revenue for a game on a mobile platform</a:t>
            </a:r>
          </a:p>
        </p:txBody>
      </p:sp>
    </p:spTree>
    <p:extLst>
      <p:ext uri="{BB962C8B-B14F-4D97-AF65-F5344CB8AC3E}">
        <p14:creationId xmlns:p14="http://schemas.microsoft.com/office/powerpoint/2010/main" xmlns="" val="69904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43FC0ED-19C9-48AA-9DC1-C27DFBDC8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372" y="800100"/>
            <a:ext cx="12139179" cy="66130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86C6907-10C9-46EB-A658-180B5331C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8991"/>
            <a:ext cx="7625443" cy="3489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253FFD-C087-4D85-8FBF-A28EB474E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rgbClr val="7E327B"/>
                </a:solidFill>
                <a:latin typeface="Ubuntu" pitchFamily="34" charset="0"/>
              </a:rPr>
              <a:t>Demographic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20B9DCD-350F-4EBE-85E5-88F399111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872" y="2192039"/>
            <a:ext cx="10515600" cy="4351338"/>
          </a:xfrm>
        </p:spPr>
        <p:txBody>
          <a:bodyPr/>
          <a:lstStyle/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Females</a:t>
            </a:r>
          </a:p>
          <a:p>
            <a:endParaRPr lang="en-US" sz="3600" b="1" dirty="0">
              <a:solidFill>
                <a:srgbClr val="7E327B"/>
              </a:solidFill>
              <a:latin typeface="Ubuntu" pitchFamily="34" charset="0"/>
            </a:endParaRPr>
          </a:p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35-50</a:t>
            </a:r>
          </a:p>
          <a:p>
            <a:endParaRPr lang="en-US" sz="3600" b="1" dirty="0">
              <a:solidFill>
                <a:srgbClr val="7E327B"/>
              </a:solidFill>
              <a:latin typeface="Ubuntu" pitchFamily="34" charset="0"/>
            </a:endParaRPr>
          </a:p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Casual Gamers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61525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EE2C5AF-8891-4790-A2CC-6448F4F14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372" y="800100"/>
            <a:ext cx="12139179" cy="66130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D1D260D-961C-4010-84F8-F66561C14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8991"/>
            <a:ext cx="7625443" cy="3489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15CB3F-F892-4D3F-8FB1-B73976B7B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b="1" dirty="0">
                <a:solidFill>
                  <a:srgbClr val="7E327B"/>
                </a:solidFill>
                <a:latin typeface="Ubuntu" pitchFamily="34" charset="0"/>
              </a:rPr>
              <a:t>Psychographic</a:t>
            </a:r>
            <a:r>
              <a:rPr lang="en-US" b="1" dirty="0"/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43BFBD5-2C2B-4A1A-A53F-6D1B43FE4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62377"/>
            <a:ext cx="11029615" cy="48006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Mothers who work short hours or not at all</a:t>
            </a:r>
          </a:p>
          <a:p>
            <a:pPr>
              <a:buNone/>
            </a:pPr>
            <a:endParaRPr lang="en-US" sz="3600" b="1" dirty="0">
              <a:solidFill>
                <a:srgbClr val="7E327B"/>
              </a:solidFill>
              <a:latin typeface="Ubuntu" pitchFamily="34" charset="0"/>
            </a:endParaRPr>
          </a:p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Have a love of animals, especially smaller breeds</a:t>
            </a:r>
          </a:p>
          <a:p>
            <a:endParaRPr lang="en-US" sz="3600" b="1" dirty="0">
              <a:solidFill>
                <a:srgbClr val="7E327B"/>
              </a:solidFill>
              <a:latin typeface="Ubuntu" pitchFamily="34" charset="0"/>
            </a:endParaRPr>
          </a:p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Love of natural landscapes and environments</a:t>
            </a:r>
          </a:p>
          <a:p>
            <a:endParaRPr lang="en-US" sz="3600" b="1" dirty="0">
              <a:solidFill>
                <a:srgbClr val="7E327B"/>
              </a:solidFill>
              <a:latin typeface="Ubuntu" pitchFamily="34" charset="0"/>
            </a:endParaRPr>
          </a:p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Love of fantasy media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133915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057D59E0-D1CC-4C1A-87D9-D73E962BA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8991"/>
            <a:ext cx="7625443" cy="3489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1DB0F5-F8C5-43CC-8EC0-AECC0846A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rgbClr val="7E327B"/>
                </a:solidFill>
                <a:latin typeface="Ubuntu" pitchFamily="34" charset="0"/>
              </a:rPr>
              <a:t>Game loop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BD7D0B7-E238-4B88-B5AB-AC9A4A021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494" y="1748674"/>
            <a:ext cx="3201011" cy="18646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A06D45B2-AE0C-4326-A942-E281D6970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514" y="4249718"/>
            <a:ext cx="3201011" cy="18646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00621F00-4CEB-449F-94DB-49AD5AC92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853" y="4249718"/>
            <a:ext cx="3201011" cy="18646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AACC13A-F122-44F1-B83D-0CDB031398A5}"/>
              </a:ext>
            </a:extLst>
          </p:cNvPr>
          <p:cNvSpPr txBox="1"/>
          <p:nvPr/>
        </p:nvSpPr>
        <p:spPr>
          <a:xfrm>
            <a:off x="4895850" y="2327065"/>
            <a:ext cx="2400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smtClean="0">
                <a:solidFill>
                  <a:srgbClr val="7E327B"/>
                </a:solidFill>
                <a:latin typeface="Ubuntu" pitchFamily="34" charset="0"/>
              </a:rPr>
              <a:t>Tap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076B876-E4E0-4473-A635-E69BB1E2FB76}"/>
              </a:ext>
            </a:extLst>
          </p:cNvPr>
          <p:cNvSpPr txBox="1"/>
          <p:nvPr/>
        </p:nvSpPr>
        <p:spPr>
          <a:xfrm>
            <a:off x="7183021" y="4828108"/>
            <a:ext cx="2400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rgbClr val="7E327B"/>
                </a:solidFill>
                <a:latin typeface="Ubuntu" pitchFamily="34" charset="0"/>
              </a:rPr>
              <a:t>Colour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96C356E-79CA-47B6-9315-D7C45B60FD0A}"/>
              </a:ext>
            </a:extLst>
          </p:cNvPr>
          <p:cNvSpPr txBox="1"/>
          <p:nvPr/>
        </p:nvSpPr>
        <p:spPr>
          <a:xfrm>
            <a:off x="2494239" y="4828108"/>
            <a:ext cx="2400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rgbClr val="7E327B"/>
                </a:solidFill>
                <a:latin typeface="Ubuntu" pitchFamily="34" charset="0"/>
              </a:rPr>
              <a:t>Reward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7B20CB15-2F9C-49BA-91D4-A3145C6FB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353" y="2491604"/>
            <a:ext cx="1975121" cy="18094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FFCCEC46-3221-41E4-B2DF-7D91FEA61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250951">
            <a:off x="5107128" y="5209652"/>
            <a:ext cx="1975121" cy="180946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AAFB0FC1-DC74-4974-9C61-77005C307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512390">
            <a:off x="2823919" y="2541266"/>
            <a:ext cx="1975121" cy="180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1956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846F0F3-9845-46EE-BEDB-EA458428D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8991"/>
            <a:ext cx="7625443" cy="3489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15CB3F-F892-4D3F-8FB1-B73976B7B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>
                <a:solidFill>
                  <a:srgbClr val="7E327B"/>
                </a:solidFill>
                <a:latin typeface="Ubuntu" pitchFamily="34" charset="0"/>
              </a:rPr>
              <a:t>Hook Model</a:t>
            </a:r>
            <a:endParaRPr lang="en-US" b="1" dirty="0">
              <a:latin typeface="Ubuntu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2BD7D0B7-E238-4B88-B5AB-AC9A4A021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341" y="1536403"/>
            <a:ext cx="3201011" cy="18646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A06D45B2-AE0C-4326-A942-E281D6970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0404" y="3237346"/>
            <a:ext cx="3201011" cy="18646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00621F00-4CEB-449F-94DB-49AD5AC92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326" y="4588329"/>
            <a:ext cx="3896268" cy="226967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6AACC13A-F122-44F1-B83D-0CDB031398A5}"/>
              </a:ext>
            </a:extLst>
          </p:cNvPr>
          <p:cNvSpPr txBox="1"/>
          <p:nvPr/>
        </p:nvSpPr>
        <p:spPr>
          <a:xfrm>
            <a:off x="4611036" y="2131122"/>
            <a:ext cx="2400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smtClean="0">
                <a:solidFill>
                  <a:srgbClr val="7E327B"/>
                </a:solidFill>
                <a:latin typeface="Ubuntu" pitchFamily="34" charset="0"/>
              </a:rPr>
              <a:t>Trigger</a:t>
            </a:r>
            <a:endParaRPr lang="en-GB" sz="4000" b="1" dirty="0">
              <a:solidFill>
                <a:srgbClr val="7E327B"/>
              </a:solidFill>
              <a:latin typeface="Ubuntu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076B876-E4E0-4473-A635-E69BB1E2FB76}"/>
              </a:ext>
            </a:extLst>
          </p:cNvPr>
          <p:cNvSpPr txBox="1"/>
          <p:nvPr/>
        </p:nvSpPr>
        <p:spPr>
          <a:xfrm>
            <a:off x="7943240" y="3783079"/>
            <a:ext cx="2400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smtClean="0">
                <a:solidFill>
                  <a:srgbClr val="7E327B"/>
                </a:solidFill>
                <a:latin typeface="Ubuntu" pitchFamily="34" charset="0"/>
              </a:rPr>
              <a:t>Action</a:t>
            </a:r>
          </a:p>
          <a:p>
            <a:pPr algn="ctr"/>
            <a:endParaRPr lang="en-GB" sz="4000" b="1" dirty="0">
              <a:solidFill>
                <a:srgbClr val="7E327B"/>
              </a:solidFill>
              <a:latin typeface="Ubuntu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296C356E-79CA-47B6-9315-D7C45B60FD0A}"/>
              </a:ext>
            </a:extLst>
          </p:cNvPr>
          <p:cNvSpPr txBox="1"/>
          <p:nvPr/>
        </p:nvSpPr>
        <p:spPr>
          <a:xfrm>
            <a:off x="4185185" y="5056706"/>
            <a:ext cx="38974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smtClean="0">
                <a:solidFill>
                  <a:srgbClr val="7E327B"/>
                </a:solidFill>
                <a:latin typeface="Ubuntu" pitchFamily="34" charset="0"/>
              </a:rPr>
              <a:t>Variable Reward</a:t>
            </a:r>
            <a:endParaRPr lang="en-GB" sz="4000" b="1" dirty="0">
              <a:solidFill>
                <a:srgbClr val="7E327B"/>
              </a:solidFill>
              <a:latin typeface="Ubuntu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7B20CB15-2F9C-49BA-91D4-A3145C6FB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42069">
            <a:off x="7423456" y="1805804"/>
            <a:ext cx="1975121" cy="18094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7B20CB15-2F9C-49BA-91D4-A3145C6FB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607416">
            <a:off x="8065713" y="4912950"/>
            <a:ext cx="1975121" cy="180946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00621F00-4CEB-449F-94DB-49AD5AC92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411" y="3075215"/>
            <a:ext cx="3896268" cy="226967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96C356E-79CA-47B6-9315-D7C45B60FD0A}"/>
              </a:ext>
            </a:extLst>
          </p:cNvPr>
          <p:cNvSpPr txBox="1"/>
          <p:nvPr/>
        </p:nvSpPr>
        <p:spPr>
          <a:xfrm>
            <a:off x="924913" y="3853835"/>
            <a:ext cx="3897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smtClean="0">
                <a:solidFill>
                  <a:srgbClr val="7E327B"/>
                </a:solidFill>
                <a:latin typeface="Ubuntu" pitchFamily="34" charset="0"/>
              </a:rPr>
              <a:t>Investment</a:t>
            </a:r>
            <a:endParaRPr lang="en-GB" sz="4000" b="1" dirty="0">
              <a:solidFill>
                <a:srgbClr val="7E327B"/>
              </a:solidFill>
              <a:latin typeface="Ubuntu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7B20CB15-2F9C-49BA-91D4-A3145C6FB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089926">
            <a:off x="2473398" y="1844163"/>
            <a:ext cx="1724121" cy="157951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B20CB15-2F9C-49BA-91D4-A3145C6FB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809484">
            <a:off x="2160213" y="5065350"/>
            <a:ext cx="1975121" cy="180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04062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943C496-CD6C-49EC-9078-6C4D2088A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372" y="800100"/>
            <a:ext cx="12139179" cy="66130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CB4F653-9628-46B5-931C-2E7D81164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8991"/>
            <a:ext cx="7625443" cy="3489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15CB3F-F892-4D3F-8FB1-B73976B7B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>
                <a:solidFill>
                  <a:srgbClr val="7E327B"/>
                </a:solidFill>
                <a:latin typeface="Ubuntu" pitchFamily="34" charset="0"/>
              </a:rPr>
              <a:t>Tap</a:t>
            </a:r>
            <a:r>
              <a:rPr lang="en-US" b="1" dirty="0">
                <a:latin typeface="Ubuntu" pitchFamily="34" charset="0"/>
              </a:rPr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43BFBD5-2C2B-4A1A-A53F-6D1B43FE4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962377"/>
            <a:ext cx="10228322" cy="48006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Player taps to receive </a:t>
            </a:r>
            <a:r>
              <a:rPr lang="en-US" sz="3600" b="1" dirty="0" smtClean="0">
                <a:solidFill>
                  <a:srgbClr val="7E327B"/>
                </a:solidFill>
                <a:latin typeface="Ubuntu" pitchFamily="34" charset="0"/>
              </a:rPr>
              <a:t>feedback</a:t>
            </a:r>
          </a:p>
          <a:p>
            <a:pPr lvl="1"/>
            <a:r>
              <a:rPr lang="en-US" sz="3200" b="1" dirty="0" smtClean="0">
                <a:solidFill>
                  <a:srgbClr val="7E327B"/>
                </a:solidFill>
                <a:latin typeface="Ubuntu" pitchFamily="34" charset="0"/>
              </a:rPr>
              <a:t>Easy action in Hook Model</a:t>
            </a:r>
            <a:endParaRPr lang="en-US" sz="3200" b="1" dirty="0">
              <a:solidFill>
                <a:srgbClr val="7E327B"/>
              </a:solidFill>
              <a:latin typeface="Ubuntu" pitchFamily="34" charset="0"/>
            </a:endParaRPr>
          </a:p>
          <a:p>
            <a:pPr marL="0" indent="0">
              <a:buNone/>
            </a:pPr>
            <a:endParaRPr lang="en-US" sz="3600" b="1" dirty="0">
              <a:solidFill>
                <a:srgbClr val="7E327B"/>
              </a:solidFill>
              <a:latin typeface="Ubuntu" pitchFamily="34" charset="0"/>
            </a:endParaRPr>
          </a:p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Used to establish a set diegesis of the game world</a:t>
            </a:r>
          </a:p>
          <a:p>
            <a:endParaRPr lang="en-US" sz="3600" b="1" dirty="0">
              <a:solidFill>
                <a:srgbClr val="7E327B"/>
              </a:solidFill>
              <a:latin typeface="Ubuntu" pitchFamily="34" charset="0"/>
            </a:endParaRPr>
          </a:p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Tapping the character also provides feedback</a:t>
            </a:r>
          </a:p>
          <a:p>
            <a:endParaRPr lang="en-US" sz="3600" b="1" dirty="0">
              <a:latin typeface="Ubuntu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3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1C387C1-9FE9-495E-9D60-91A0D0778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372" y="800100"/>
            <a:ext cx="12139179" cy="66130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846F0F3-9845-46EE-BEDB-EA458428D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8991"/>
            <a:ext cx="7625443" cy="3489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15CB3F-F892-4D3F-8FB1-B73976B7B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rgbClr val="7E327B"/>
                </a:solidFill>
                <a:latin typeface="Ubuntu" pitchFamily="34" charset="0"/>
              </a:rPr>
              <a:t>Reward</a:t>
            </a:r>
            <a:r>
              <a:rPr lang="en-US" b="1" dirty="0">
                <a:latin typeface="Ubuntu" pitchFamily="34" charset="0"/>
              </a:rPr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43BFBD5-2C2B-4A1A-A53F-6D1B43FE4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962377"/>
            <a:ext cx="10515600" cy="48006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Different actions are rewarded</a:t>
            </a:r>
          </a:p>
          <a:p>
            <a:pPr lvl="1"/>
            <a:endParaRPr lang="en-US" sz="3200" b="1" dirty="0">
              <a:solidFill>
                <a:srgbClr val="7E327B"/>
              </a:solidFill>
              <a:latin typeface="Ubuntu" pitchFamily="34" charset="0"/>
            </a:endParaRPr>
          </a:p>
          <a:p>
            <a:pPr lvl="1"/>
            <a:r>
              <a:rPr lang="en-US" sz="3200" b="1" dirty="0" err="1">
                <a:solidFill>
                  <a:srgbClr val="7E327B"/>
                </a:solidFill>
                <a:latin typeface="Ubuntu" pitchFamily="34" charset="0"/>
              </a:rPr>
              <a:t>Colouring</a:t>
            </a:r>
            <a:r>
              <a:rPr lang="en-US" sz="3200" b="1" dirty="0">
                <a:solidFill>
                  <a:srgbClr val="7E327B"/>
                </a:solidFill>
                <a:latin typeface="Ubuntu" pitchFamily="34" charset="0"/>
              </a:rPr>
              <a:t> Environment</a:t>
            </a:r>
          </a:p>
          <a:p>
            <a:pPr lvl="1"/>
            <a:r>
              <a:rPr lang="en-US" sz="3200" b="1" dirty="0">
                <a:solidFill>
                  <a:srgbClr val="7E327B"/>
                </a:solidFill>
                <a:latin typeface="Ubuntu" pitchFamily="34" charset="0"/>
              </a:rPr>
              <a:t>Interacting with the character</a:t>
            </a:r>
          </a:p>
          <a:p>
            <a:pPr lvl="1"/>
            <a:r>
              <a:rPr lang="en-US" sz="3200" b="1" dirty="0">
                <a:solidFill>
                  <a:srgbClr val="7E327B"/>
                </a:solidFill>
                <a:latin typeface="Ubuntu" pitchFamily="34" charset="0"/>
              </a:rPr>
              <a:t>Discovering objects in the scene to interact </a:t>
            </a:r>
            <a:r>
              <a:rPr lang="en-US" sz="3200" b="1" dirty="0" smtClean="0">
                <a:solidFill>
                  <a:srgbClr val="7E327B"/>
                </a:solidFill>
                <a:latin typeface="Ubuntu" pitchFamily="34" charset="0"/>
              </a:rPr>
              <a:t>with</a:t>
            </a:r>
          </a:p>
          <a:p>
            <a:pPr lvl="1"/>
            <a:endParaRPr lang="en-US" sz="3200" b="1" dirty="0" smtClean="0">
              <a:solidFill>
                <a:srgbClr val="7E327B"/>
              </a:solidFill>
              <a:latin typeface="Ubuntu" pitchFamily="34" charset="0"/>
            </a:endParaRPr>
          </a:p>
          <a:p>
            <a:r>
              <a:rPr lang="en-US" sz="3600" b="1" dirty="0" smtClean="0">
                <a:solidFill>
                  <a:srgbClr val="7E327B"/>
                </a:solidFill>
                <a:latin typeface="Ubuntu" pitchFamily="34" charset="0"/>
              </a:rPr>
              <a:t>Variable Reward from Hook model</a:t>
            </a:r>
            <a:endParaRPr lang="en-US" sz="3600" b="1" dirty="0" smtClean="0">
              <a:solidFill>
                <a:srgbClr val="7E327B"/>
              </a:solidFill>
              <a:latin typeface="Ubuntu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04062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0FB14F1-BB27-4011-B90D-F97828776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372" y="800100"/>
            <a:ext cx="12139179" cy="66130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8F91391-9844-435F-91D6-80A67FFA2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8991"/>
            <a:ext cx="7625443" cy="3489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15CB3F-F892-4D3F-8FB1-B73976B7B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b="1" dirty="0" err="1">
                <a:solidFill>
                  <a:srgbClr val="7E327B"/>
                </a:solidFill>
                <a:latin typeface="Ubuntu" pitchFamily="34" charset="0"/>
              </a:rPr>
              <a:t>Colour</a:t>
            </a:r>
            <a:r>
              <a:rPr lang="en-US" b="1" dirty="0">
                <a:latin typeface="Ubuntu" pitchFamily="34" charset="0"/>
              </a:rPr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43BFBD5-2C2B-4A1A-A53F-6D1B43FE4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962377"/>
            <a:ext cx="10163008" cy="48006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When the scene is touched, it regains </a:t>
            </a:r>
            <a:r>
              <a:rPr lang="en-US" sz="3600" b="1" dirty="0" smtClean="0">
                <a:solidFill>
                  <a:srgbClr val="7E327B"/>
                </a:solidFill>
                <a:latin typeface="Ubuntu" pitchFamily="34" charset="0"/>
              </a:rPr>
              <a:t>colour</a:t>
            </a:r>
          </a:p>
          <a:p>
            <a:endParaRPr lang="en-US" sz="3600" b="1" dirty="0" smtClean="0">
              <a:solidFill>
                <a:srgbClr val="7E327B"/>
              </a:solidFill>
              <a:latin typeface="Ubuntu" pitchFamily="34" charset="0"/>
            </a:endParaRPr>
          </a:p>
          <a:p>
            <a:r>
              <a:rPr lang="en-US" sz="3600" b="1" dirty="0" smtClean="0">
                <a:solidFill>
                  <a:srgbClr val="7E327B"/>
                </a:solidFill>
                <a:latin typeface="Ubuntu" pitchFamily="34" charset="0"/>
              </a:rPr>
              <a:t>Provides investment from the hook model</a:t>
            </a:r>
            <a:endParaRPr lang="en-US" sz="3600" b="1" dirty="0">
              <a:solidFill>
                <a:srgbClr val="7E327B"/>
              </a:solidFill>
              <a:latin typeface="Ubuntu" pitchFamily="34" charset="0"/>
            </a:endParaRPr>
          </a:p>
          <a:p>
            <a:endParaRPr lang="en-US" sz="3600" b="1" dirty="0">
              <a:solidFill>
                <a:srgbClr val="7E327B"/>
              </a:solidFill>
              <a:latin typeface="Ubuntu" pitchFamily="34" charset="0"/>
            </a:endParaRPr>
          </a:p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Different </a:t>
            </a:r>
            <a:r>
              <a:rPr lang="en-US" sz="3600" b="1" dirty="0" err="1">
                <a:solidFill>
                  <a:srgbClr val="7E327B"/>
                </a:solidFill>
                <a:latin typeface="Ubuntu" pitchFamily="34" charset="0"/>
              </a:rPr>
              <a:t>colours</a:t>
            </a: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 give different feedback</a:t>
            </a:r>
          </a:p>
          <a:p>
            <a:pPr lvl="1"/>
            <a:r>
              <a:rPr lang="en-US" sz="3200" b="1" dirty="0">
                <a:solidFill>
                  <a:srgbClr val="7E327B"/>
                </a:solidFill>
                <a:latin typeface="Ubuntu" pitchFamily="34" charset="0"/>
              </a:rPr>
              <a:t>Chaining</a:t>
            </a:r>
          </a:p>
          <a:p>
            <a:pPr lvl="1"/>
            <a:r>
              <a:rPr lang="en-US" sz="3200" b="1" dirty="0">
                <a:solidFill>
                  <a:srgbClr val="7E327B"/>
                </a:solidFill>
                <a:latin typeface="Ubuntu" pitchFamily="34" charset="0"/>
              </a:rPr>
              <a:t>Matching</a:t>
            </a:r>
          </a:p>
        </p:txBody>
      </p:sp>
    </p:spTree>
    <p:extLst>
      <p:ext uri="{BB962C8B-B14F-4D97-AF65-F5344CB8AC3E}">
        <p14:creationId xmlns:p14="http://schemas.microsoft.com/office/powerpoint/2010/main" xmlns="" val="867532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</TotalTime>
  <Words>194</Words>
  <Application>Microsoft Office PowerPoint</Application>
  <PresentationFormat>Custom</PresentationFormat>
  <Paragraphs>66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Project Maarii</vt:lpstr>
      <vt:lpstr>Our brief </vt:lpstr>
      <vt:lpstr>Demographic</vt:lpstr>
      <vt:lpstr>Psychographic </vt:lpstr>
      <vt:lpstr>Game loop </vt:lpstr>
      <vt:lpstr>Hook Model</vt:lpstr>
      <vt:lpstr>Tap </vt:lpstr>
      <vt:lpstr>Reward </vt:lpstr>
      <vt:lpstr>Colour </vt:lpstr>
      <vt:lpstr>Player Experience </vt:lpstr>
      <vt:lpstr>Concepts</vt:lpstr>
      <vt:lpstr>Concepts</vt:lpstr>
      <vt:lpstr>Platform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maarii</dc:title>
  <dc:creator>Geggit Glu</dc:creator>
  <cp:lastModifiedBy>Games</cp:lastModifiedBy>
  <cp:revision>29</cp:revision>
  <dcterms:modified xsi:type="dcterms:W3CDTF">2017-11-08T11:27:37Z</dcterms:modified>
</cp:coreProperties>
</file>